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Proxima Nova"/>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pos="27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 pos="270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roximaNova-bold.fntdata"/><Relationship Id="rId12" Type="http://schemas.openxmlformats.org/officeDocument/2006/relationships/slide" Target="slides/slide6.xml"/><Relationship Id="rId34" Type="http://schemas.openxmlformats.org/officeDocument/2006/relationships/font" Target="fonts/ProximaNova-regular.fntdata"/><Relationship Id="rId15" Type="http://schemas.openxmlformats.org/officeDocument/2006/relationships/slide" Target="slides/slide9.xml"/><Relationship Id="rId37" Type="http://schemas.openxmlformats.org/officeDocument/2006/relationships/font" Target="fonts/ProximaNova-boldItalic.fntdata"/><Relationship Id="rId14" Type="http://schemas.openxmlformats.org/officeDocument/2006/relationships/slide" Target="slides/slide8.xml"/><Relationship Id="rId36"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14.jpg>
</file>

<file path=ppt/media/image15.png>
</file>

<file path=ppt/media/image16.png>
</file>

<file path=ppt/media/image17.png>
</file>

<file path=ppt/media/image18.png>
</file>

<file path=ppt/media/image19.gif>
</file>

<file path=ppt/media/image2.png>
</file>

<file path=ppt/media/image20.gif>
</file>

<file path=ppt/media/image21.jpg>
</file>

<file path=ppt/media/image22.gif>
</file>

<file path=ppt/media/image23.gif>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Steven -&gt; Rogelio -&gt; Cristian -&gt; Christian -&gt; Nate</a:t>
            </a:r>
            <a:endParaRPr/>
          </a:p>
          <a:p>
            <a:pPr indent="0" lvl="0" marL="0" rtl="0" algn="l">
              <a:spcBef>
                <a:spcPts val="0"/>
              </a:spcBef>
              <a:spcAft>
                <a:spcPts val="0"/>
              </a:spcAft>
              <a:buNone/>
            </a:pPr>
            <a:r>
              <a:rPr lang="en"/>
              <a:t>The simulation we are talking about today is the infectious disease, how it spreads and how to prevent 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challenge of simulation stems from trying to accurately model real world situations while enacting constraints on the data. Simulation isn’t perfect, but it works to get the point across.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4cd66e3c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4cd66e3c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For the second part of our presentation we went with option 2 where we created our own infection simulation. The simulation was done with 4 variations, each adding a specific set of parameters resulting in changes to the data such as average deaths and recovery rate etc. The world we generated uses a 100x100 grid populated by 200 people, with the simulation running for 1, 10, 100, and 1000 iterations to build a decent data set of the averages and identify outliers. People are initialized at random locations on the grid, and we always start the simulation with 1 infected person.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522f6e42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522f6e42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For generating the simulation and plotting the data, we used the Random library for pseudorandom movement generation and grid starting position. Pandas for creating dataframes and calculating the average, and matplotlib for graphing that data, and the simulation was ran using Jupyter notebook.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a:t>
            </a:r>
            <a:r>
              <a:rPr lang="en"/>
              <a:t>We made use of classes to make it easier to keep track of key attributes for every person located on the grid, including their starting position which we assumed as their home; a distance traveled from their home in order to calculate social distancing measures; their current position on grid; and a few flags for later use such as if they are dead, immune to infection, currently infected, and how long its been since they’ve been infected, which is used for later parts incorporating chance of death and recovery.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74cd66e3c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74cd66e3c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This section of the code is also part of the person class and determines a persons movement throughout the grid. As the simulation runs, people are allowed random movement throughout the grid with some constraints: They are not allowed to move to a spot where someone else is and they are not allowed to move off the grid. In addition, for simulations B through D recovery and death chance are introduced into the simulation, which affects whether a person is able to move, and obviously they cannot move if they have been flagged as dead. For later parts such as during part D where social distancing is utilized, their movement is limited to a set amount of steps.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4cd66e3c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4cd66e3c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This other section is key to simulating the infection as this function determines if a person is within range of someone infected and evaluates if they contract the virus. For Simulations C and D we adjusted the infection radius in order to observe differences in infection spread. An important note for  simulation events A through C is that people have a 100% likelihood of infection if they are within range of someone that’s infected. However, during part D we introduced a resilience variable to simulate the use of masks, hand washing etc, which in turn no longer results in a 100% chance of infection and instead becomes more of a random chance of infection, with a greater reduction due to the resilience factor.</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4cd66e3c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4cd66e3c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For the Simulation A we used a 100x100 grid populated with 200 people, and only 1 infection. Random simulations were generated with varying iterations of 1, 10, 100, and 1000 cycles. The simulation would finish once everyone on the grid became infected. During this people could randomly move throughout the grid with no restrictions and death &amp; recovery percentages were unused.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4cd66e3c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4cd66e3c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-Cristian: </a:t>
            </a:r>
            <a:r>
              <a:rPr lang="en"/>
              <a:t>Here we see the results from Simulation A using the 1000 iteration averages for better clarity. The graph on the left is meant to show the number of newly infected people at each step during the simulation until completion. From the lines we can infer that throughout the randomly generated simulations, there is a trend of a higher number of new infections from 400 to 600 steps due to many infected people moving around; and as we get closer towards 1400 steps it starts tapering off and slowing down as most people are infected by this point. Meanwhile, The graph on the right models the total number of people infected people at each step averaged out from the 1000 simulation pass throughs. Since this graph tracks the total number of infected people, and since people cannot die or recover, as each simulation progressed towards the 800 step mark, the graph begins tapering off as most, if not all, of the population is infected by this point.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4cd66e3ce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4cd66e3c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Nate:   Added a constraint that allows infected people to recover or die off. Other parameters such as the chance to be infected remains the same as in Sim A. Sim B runs until there are zero infected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74cd66e3c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4cd66e3c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Nate:  The first departure from Part A that you’ll notice is a reduced simulation time. This is due to the fact that we are no longer running until ALL are infected but rather only until all those infected are either recovered or have died off. This allows for a more realistic demonstration of the spread of disease, within a closed environment, as people build antibodies or perish.</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article we use to simulate today call: Why outbreaks like corona virus spread ex’s po-nen-cially, and how to flatten the curve by Harry Steven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74cd66e3ce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4cd66e3c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reduced the population size to 100 in a smaller area of 50x50, allowed an infection radius of 3 compared to the 1 from before, and changed the recovery/death chance to 50/50</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74cd66e3c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74cd66e3c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of the larger infection radius you we can see there is a larger number of people who are infected at each timestep compared to part B, and the same can be said for the number of people being infected. </a:t>
            </a:r>
            <a:r>
              <a:rPr lang="en"/>
              <a:t>Although</a:t>
            </a:r>
            <a:r>
              <a:rPr lang="en"/>
              <a:t> it averages out to one person each step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74cd66e3ce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74cd66e3c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reverted the parameters to the ones from Simulation B. We also added a social distancing parameter, and a resilience variable. Which should help reduce the spread of the virus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74cd66e3c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74cd66e3c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can see from our simulations we can alter some key factors to emulate possible containment methods such as… &lt;List the attributes on slide&gt;. While these attributes are generally on a spectrum, if ordinal, or varied, if nominal, our variables were implemented, almost exclusively, in a binary fashion. They were mostly flags or switches, either on or off. There are also a multitude of other factors, aside from the ones we’ve listed, that we may consider as well.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Article uses an absolute, zero movement or shelter in place model  vs our limited range of mobility model</a:t>
            </a:r>
            <a:br>
              <a:rPr lang="en"/>
            </a:br>
            <a:r>
              <a:rPr lang="en"/>
              <a:t>Range of motion of the article’s simulated people is 360 degrees while ours is limited to the four primary directions of 2d space. </a:t>
            </a:r>
            <a:br>
              <a:rPr lang="en"/>
            </a:br>
            <a:r>
              <a:rPr lang="en"/>
              <a:t>We populated our 10,000 square unit grid with 200 ppl, this equates to just a 2% population density whereas the article’s population is much more dense.</a:t>
            </a:r>
            <a:br>
              <a:rPr lang="en"/>
            </a:br>
            <a:r>
              <a:rPr lang="en"/>
              <a:t>Also factored in resistance to infection with an ordinal resilience variable modeled as a percentage to represent things like age differences, mask wearing, hand washing, etc.</a:t>
            </a:r>
            <a:endParaRPr/>
          </a:p>
          <a:p>
            <a:pPr indent="0" lvl="0" marL="0" rtl="0" algn="l">
              <a:spcBef>
                <a:spcPts val="0"/>
              </a:spcBef>
              <a:spcAft>
                <a:spcPts val="0"/>
              </a:spcAft>
              <a:buNone/>
            </a:pPr>
            <a:r>
              <a:rPr lang="en"/>
              <a:t>With little to.. well.. no expertise, we have developed a crude white box model where variables and their relations to each other are acutely transparent while simulated time is a construct and only generally comparative to real time. </a:t>
            </a:r>
            <a:r>
              <a:rPr lang="en"/>
              <a:t>By that I mean we can only speak to time qualitatively in the general sense, such as quickly or slowly.</a:t>
            </a:r>
            <a:br>
              <a:rPr lang="en"/>
            </a:br>
            <a:r>
              <a:rPr lang="en"/>
              <a:t>We suspect the article’s methods are the same, given that a random number generator does nothing to obfuscate the relation between the simulation and its dependencies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 &lt;Read slide&gt;</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74ec8805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74ec8805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 Thank you all for listening to our presentation. Any questions?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74cd66e3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cd66e3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reason we </a:t>
            </a:r>
            <a:r>
              <a:rPr lang="en"/>
              <a:t>(chu) </a:t>
            </a:r>
            <a:r>
              <a:rPr lang="en"/>
              <a:t>choose this article is because</a:t>
            </a:r>
            <a:endParaRPr/>
          </a:p>
          <a:p>
            <a:pPr indent="0" lvl="0" marL="0" rtl="0" algn="l">
              <a:spcBef>
                <a:spcPts val="0"/>
              </a:spcBef>
              <a:spcAft>
                <a:spcPts val="0"/>
              </a:spcAft>
              <a:buNone/>
            </a:pPr>
            <a:r>
              <a:rPr lang="en"/>
              <a:t>Easy to navigate the topic</a:t>
            </a:r>
            <a:endParaRPr/>
          </a:p>
          <a:p>
            <a:pPr indent="0" lvl="0" marL="0" rtl="0" algn="l">
              <a:spcBef>
                <a:spcPts val="0"/>
              </a:spcBef>
              <a:spcAft>
                <a:spcPts val="0"/>
              </a:spcAft>
              <a:buNone/>
            </a:pPr>
            <a:r>
              <a:rPr lang="en"/>
              <a:t>Easy to simulate the disease</a:t>
            </a:r>
            <a:endParaRPr/>
          </a:p>
          <a:p>
            <a:pPr indent="0" lvl="0" marL="0" rtl="0" algn="l">
              <a:spcBef>
                <a:spcPts val="0"/>
              </a:spcBef>
              <a:spcAft>
                <a:spcPts val="0"/>
              </a:spcAft>
              <a:buNone/>
            </a:pPr>
            <a:r>
              <a:rPr lang="en"/>
              <a:t>Article’s simulation were representative of 4 likely scenarios</a:t>
            </a:r>
            <a:endParaRPr/>
          </a:p>
          <a:p>
            <a:pPr indent="0" lvl="0" marL="0" rtl="0" algn="l">
              <a:spcBef>
                <a:spcPts val="0"/>
              </a:spcBef>
              <a:spcAft>
                <a:spcPts val="0"/>
              </a:spcAft>
              <a:buNone/>
            </a:pPr>
            <a:r>
              <a:rPr lang="en"/>
              <a:t>And more importantly, the article have real life constraints like social distancing on population flow that present possible real solution.</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83e23a8985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83e23a8985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techniques we for our simulation are</a:t>
            </a:r>
            <a:endParaRPr/>
          </a:p>
          <a:p>
            <a:pPr indent="0" lvl="0" marL="0" rtl="0" algn="l">
              <a:spcBef>
                <a:spcPts val="0"/>
              </a:spcBef>
              <a:spcAft>
                <a:spcPts val="0"/>
              </a:spcAft>
              <a:buNone/>
            </a:pPr>
            <a:r>
              <a:rPr lang="en"/>
              <a:t>White box Model</a:t>
            </a:r>
            <a:endParaRPr/>
          </a:p>
          <a:p>
            <a:pPr indent="0" lvl="0" marL="0" rtl="0" algn="l">
              <a:spcBef>
                <a:spcPts val="0"/>
              </a:spcBef>
              <a:spcAft>
                <a:spcPts val="0"/>
              </a:spcAft>
              <a:buNone/>
            </a:pPr>
            <a:r>
              <a:rPr lang="en"/>
              <a:t>Dynamic Model</a:t>
            </a:r>
            <a:endParaRPr/>
          </a:p>
          <a:p>
            <a:pPr indent="0" lvl="0" marL="0" rtl="0" algn="l">
              <a:spcBef>
                <a:spcPts val="0"/>
              </a:spcBef>
              <a:spcAft>
                <a:spcPts val="0"/>
              </a:spcAft>
              <a:buNone/>
            </a:pPr>
            <a:r>
              <a:rPr lang="en"/>
              <a:t>Random action</a:t>
            </a:r>
            <a:endParaRPr/>
          </a:p>
          <a:p>
            <a:pPr indent="0" lvl="0" marL="0" rtl="0" algn="l">
              <a:spcBef>
                <a:spcPts val="0"/>
              </a:spcBef>
              <a:spcAft>
                <a:spcPts val="0"/>
              </a:spcAft>
              <a:buNone/>
            </a:pPr>
            <a:r>
              <a:rPr lang="en"/>
              <a:t>And Discrete State, continuous time simulation</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83e23a8985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83e23a8985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the article, the spread of COVID 19 is ex’s po-nen-cial curve based on doubling the cases by every 3 days or so. Our job is to simulate the disease and add some factors to make the spike flat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83e03691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3e03691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article runs four simulations to show how the disease is spread. In each of the simulations, there are 200 “people” in an enclosed space. The people move in a random direction initially and will travel in that direction until they collide with a wall or with another person. In the first simulation, there are no constraints on the data. The simulation starts off with 1 person sick and runs until everyone has been infected and recovered.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83e03691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3e03691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simulations attempts to force quarantine on the 200 people in the confined space. The quarantine is represented by a wall. The wall opens up as time passes to symbolize people breaking quarantine. The quarantine helps to slow the rise of the curve but still resulted in everyone being infected.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83e23a89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83e23a89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third simulation adds the constraint that 75% of the population is practicing social distancing. This is represented by having those practicing social distancing stand still. It helps to flatten the curve of infected at once, peaking at half of the population sick at once.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83e23a898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83e23a898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final simulations tightens the constraint of people practicing social distancing to </a:t>
            </a:r>
            <a:r>
              <a:rPr lang="en"/>
              <a:t>7/8</a:t>
            </a:r>
            <a:r>
              <a:rPr lang="en"/>
              <a:t> of the population. You can see from the gif that there are not nearly as many concurrent sick people at once and a good portion of the population remains healthy at the end.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3.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0.pn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6.jpg"/><Relationship Id="rId4" Type="http://schemas.openxmlformats.org/officeDocument/2006/relationships/image" Target="../media/image21.jpg"/><Relationship Id="rId5" Type="http://schemas.openxmlformats.org/officeDocument/2006/relationships/image" Target="../media/image14.jpg"/><Relationship Id="rId6"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Infectious Disease: Spread and Prevention</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Producers: </a:t>
            </a:r>
            <a:r>
              <a:rPr lang="en"/>
              <a:t>Steven N,</a:t>
            </a:r>
            <a:r>
              <a:rPr lang="en"/>
              <a:t> </a:t>
            </a:r>
            <a:r>
              <a:rPr lang="en"/>
              <a:t>Rogelio R</a:t>
            </a:r>
            <a:r>
              <a:rPr lang="en"/>
              <a:t>, </a:t>
            </a:r>
            <a:r>
              <a:rPr lang="en"/>
              <a:t>Cristian V, </a:t>
            </a:r>
            <a:r>
              <a:rPr lang="en"/>
              <a:t>Christian V, and Nate B</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Team: LeftMyCar@TheGym</a:t>
            </a:r>
            <a:endParaRPr sz="18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34"/>
          <p:cNvSpPr txBox="1"/>
          <p:nvPr>
            <p:ph type="title"/>
          </p:nvPr>
        </p:nvSpPr>
        <p:spPr>
          <a:xfrm>
            <a:off x="265500" y="961300"/>
            <a:ext cx="4045200" cy="261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Challenge of</a:t>
            </a:r>
            <a:endParaRPr/>
          </a:p>
          <a:p>
            <a:pPr indent="0" lvl="0" marL="0" rtl="0" algn="ctr">
              <a:spcBef>
                <a:spcPts val="0"/>
              </a:spcBef>
              <a:spcAft>
                <a:spcPts val="0"/>
              </a:spcAft>
              <a:buNone/>
            </a:pPr>
            <a:r>
              <a:rPr lang="en"/>
              <a:t> Simulation</a:t>
            </a:r>
            <a:endParaRPr/>
          </a:p>
        </p:txBody>
      </p:sp>
      <p:sp>
        <p:nvSpPr>
          <p:cNvPr id="169" name="Google Shape;169;p3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Accurately modeling real world phenomena while putting in place statistically accurate constraints. </a:t>
            </a:r>
            <a:endParaRPr sz="2400"/>
          </a:p>
          <a:p>
            <a:pPr indent="0" lvl="0" marL="0" rtl="0" algn="l">
              <a:spcBef>
                <a:spcPts val="1600"/>
              </a:spcBef>
              <a:spcAft>
                <a:spcPts val="1600"/>
              </a:spcAft>
              <a:buNone/>
            </a:pPr>
            <a:r>
              <a:rPr lang="en" sz="2400"/>
              <a:t>Simulation is like analogy, imperfect but it gets the point across.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35"/>
          <p:cNvSpPr txBox="1"/>
          <p:nvPr>
            <p:ph type="title"/>
          </p:nvPr>
        </p:nvSpPr>
        <p:spPr>
          <a:xfrm>
            <a:off x="311700" y="445025"/>
            <a:ext cx="8520600" cy="95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Agent-based simulation of a hypothetical disease spread virus</a:t>
            </a:r>
            <a:endParaRPr sz="2400"/>
          </a:p>
        </p:txBody>
      </p:sp>
      <p:sp>
        <p:nvSpPr>
          <p:cNvPr id="175" name="Google Shape;175;p35"/>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Four parts to this simulation</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100x100 grid with 200 people</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Simulation repeated 1, 10, 100, and 1000 times to show averages and outliers in data.</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People randomly placed in grid</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1 infected at t=0.</a:t>
            </a:r>
            <a:endParaRPr sz="24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Libraries Used</a:t>
            </a:r>
            <a:endParaRPr/>
          </a:p>
        </p:txBody>
      </p:sp>
      <p:sp>
        <p:nvSpPr>
          <p:cNvPr id="181" name="Google Shape;181;p36"/>
          <p:cNvSpPr txBox="1"/>
          <p:nvPr>
            <p:ph idx="1" type="body"/>
          </p:nvPr>
        </p:nvSpPr>
        <p:spPr>
          <a:xfrm>
            <a:off x="311700" y="1152475"/>
            <a:ext cx="8520600" cy="19608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Random</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Pandas </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Matplotlib</a:t>
            </a:r>
            <a:endParaRPr sz="2400">
              <a:solidFill>
                <a:srgbClr val="000000"/>
              </a:solidFill>
            </a:endParaRPr>
          </a:p>
        </p:txBody>
      </p:sp>
      <p:sp>
        <p:nvSpPr>
          <p:cNvPr id="182" name="Google Shape;182;p36"/>
          <p:cNvSpPr txBox="1"/>
          <p:nvPr/>
        </p:nvSpPr>
        <p:spPr>
          <a:xfrm>
            <a:off x="-3185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Proxima Nova"/>
                <a:ea typeface="Proxima Nova"/>
                <a:cs typeface="Proxima Nova"/>
                <a:sym typeface="Proxima Nova"/>
              </a:rPr>
              <a:t>Cristian V,</a:t>
            </a:r>
            <a:endParaRPr/>
          </a:p>
        </p:txBody>
      </p:sp>
      <p:pic>
        <p:nvPicPr>
          <p:cNvPr id="183" name="Google Shape;183;p36"/>
          <p:cNvPicPr preferRelativeResize="0"/>
          <p:nvPr/>
        </p:nvPicPr>
        <p:blipFill>
          <a:blip r:embed="rId3">
            <a:alphaModFix/>
          </a:blip>
          <a:stretch>
            <a:fillRect/>
          </a:stretch>
        </p:blipFill>
        <p:spPr>
          <a:xfrm>
            <a:off x="6233725" y="722525"/>
            <a:ext cx="2165224" cy="2165224"/>
          </a:xfrm>
          <a:prstGeom prst="rect">
            <a:avLst/>
          </a:prstGeom>
          <a:noFill/>
          <a:ln>
            <a:noFill/>
          </a:ln>
        </p:spPr>
      </p:pic>
      <p:pic>
        <p:nvPicPr>
          <p:cNvPr id="184" name="Google Shape;184;p36"/>
          <p:cNvPicPr preferRelativeResize="0"/>
          <p:nvPr/>
        </p:nvPicPr>
        <p:blipFill>
          <a:blip r:embed="rId4">
            <a:alphaModFix/>
          </a:blip>
          <a:stretch>
            <a:fillRect/>
          </a:stretch>
        </p:blipFill>
        <p:spPr>
          <a:xfrm>
            <a:off x="3352288" y="2571750"/>
            <a:ext cx="1867914" cy="21652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Code Snippet</a:t>
            </a:r>
            <a:endParaRPr sz="3600"/>
          </a:p>
        </p:txBody>
      </p:sp>
      <p:sp>
        <p:nvSpPr>
          <p:cNvPr id="190" name="Google Shape;190;p37"/>
          <p:cNvSpPr txBox="1"/>
          <p:nvPr>
            <p:ph idx="1" type="body"/>
          </p:nvPr>
        </p:nvSpPr>
        <p:spPr>
          <a:xfrm>
            <a:off x="311700" y="1396375"/>
            <a:ext cx="24009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Person Class</a:t>
            </a:r>
            <a:endParaRPr sz="2400">
              <a:solidFill>
                <a:srgbClr val="000000"/>
              </a:solidFill>
            </a:endParaRPr>
          </a:p>
        </p:txBody>
      </p:sp>
      <p:pic>
        <p:nvPicPr>
          <p:cNvPr id="191" name="Google Shape;191;p37"/>
          <p:cNvPicPr preferRelativeResize="0"/>
          <p:nvPr/>
        </p:nvPicPr>
        <p:blipFill>
          <a:blip r:embed="rId3">
            <a:alphaModFix/>
          </a:blip>
          <a:stretch>
            <a:fillRect/>
          </a:stretch>
        </p:blipFill>
        <p:spPr>
          <a:xfrm>
            <a:off x="2931075" y="1332100"/>
            <a:ext cx="6086475" cy="3524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Code Snippet</a:t>
            </a:r>
            <a:endParaRPr sz="3600"/>
          </a:p>
        </p:txBody>
      </p:sp>
      <p:sp>
        <p:nvSpPr>
          <p:cNvPr id="197" name="Google Shape;197;p38"/>
          <p:cNvSpPr txBox="1"/>
          <p:nvPr>
            <p:ph idx="1" type="body"/>
          </p:nvPr>
        </p:nvSpPr>
        <p:spPr>
          <a:xfrm>
            <a:off x="311700" y="1396375"/>
            <a:ext cx="24009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S</a:t>
            </a:r>
            <a:r>
              <a:rPr lang="en" sz="2400">
                <a:solidFill>
                  <a:srgbClr val="000000"/>
                </a:solidFill>
              </a:rPr>
              <a:t>tep function</a:t>
            </a:r>
            <a:endParaRPr sz="2400">
              <a:solidFill>
                <a:srgbClr val="000000"/>
              </a:solidFill>
            </a:endParaRPr>
          </a:p>
        </p:txBody>
      </p:sp>
      <p:pic>
        <p:nvPicPr>
          <p:cNvPr id="198" name="Google Shape;198;p38"/>
          <p:cNvPicPr preferRelativeResize="0"/>
          <p:nvPr/>
        </p:nvPicPr>
        <p:blipFill>
          <a:blip r:embed="rId3">
            <a:alphaModFix/>
          </a:blip>
          <a:stretch>
            <a:fillRect/>
          </a:stretch>
        </p:blipFill>
        <p:spPr>
          <a:xfrm>
            <a:off x="3623100" y="72350"/>
            <a:ext cx="5444226" cy="4928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Code Snippet</a:t>
            </a:r>
            <a:endParaRPr sz="3600"/>
          </a:p>
        </p:txBody>
      </p:sp>
      <p:sp>
        <p:nvSpPr>
          <p:cNvPr id="204" name="Google Shape;204;p39"/>
          <p:cNvSpPr txBox="1"/>
          <p:nvPr>
            <p:ph idx="1" type="body"/>
          </p:nvPr>
        </p:nvSpPr>
        <p:spPr>
          <a:xfrm>
            <a:off x="311700" y="1396375"/>
            <a:ext cx="24009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UpdateInfected function</a:t>
            </a:r>
            <a:endParaRPr sz="2400">
              <a:solidFill>
                <a:srgbClr val="000000"/>
              </a:solidFill>
            </a:endParaRPr>
          </a:p>
        </p:txBody>
      </p:sp>
      <p:pic>
        <p:nvPicPr>
          <p:cNvPr id="205" name="Google Shape;205;p39"/>
          <p:cNvPicPr preferRelativeResize="0"/>
          <p:nvPr/>
        </p:nvPicPr>
        <p:blipFill>
          <a:blip r:embed="rId3">
            <a:alphaModFix/>
          </a:blip>
          <a:stretch>
            <a:fillRect/>
          </a:stretch>
        </p:blipFill>
        <p:spPr>
          <a:xfrm>
            <a:off x="2932100" y="1396375"/>
            <a:ext cx="6126600" cy="273331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Simulation A</a:t>
            </a:r>
            <a:endParaRPr sz="3600"/>
          </a:p>
        </p:txBody>
      </p:sp>
      <p:sp>
        <p:nvSpPr>
          <p:cNvPr id="211" name="Google Shape;211;p4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Infection chance = 100%</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Infected people infect those immediately adjacent to them</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People cannot die or recover.</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Simulation runs until everyone is infected</a:t>
            </a:r>
            <a:endParaRPr sz="24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Results of Running Sim A</a:t>
            </a:r>
            <a:endParaRPr sz="3600"/>
          </a:p>
        </p:txBody>
      </p:sp>
      <p:pic>
        <p:nvPicPr>
          <p:cNvPr id="217" name="Google Shape;217;p41"/>
          <p:cNvPicPr preferRelativeResize="0"/>
          <p:nvPr/>
        </p:nvPicPr>
        <p:blipFill>
          <a:blip r:embed="rId3">
            <a:alphaModFix/>
          </a:blip>
          <a:stretch>
            <a:fillRect/>
          </a:stretch>
        </p:blipFill>
        <p:spPr>
          <a:xfrm>
            <a:off x="4645099" y="1698993"/>
            <a:ext cx="4187200" cy="3140406"/>
          </a:xfrm>
          <a:prstGeom prst="rect">
            <a:avLst/>
          </a:prstGeom>
          <a:noFill/>
          <a:ln>
            <a:noFill/>
          </a:ln>
        </p:spPr>
      </p:pic>
      <p:pic>
        <p:nvPicPr>
          <p:cNvPr id="218" name="Google Shape;218;p41"/>
          <p:cNvPicPr preferRelativeResize="0"/>
          <p:nvPr/>
        </p:nvPicPr>
        <p:blipFill>
          <a:blip r:embed="rId4">
            <a:alphaModFix/>
          </a:blip>
          <a:stretch>
            <a:fillRect/>
          </a:stretch>
        </p:blipFill>
        <p:spPr>
          <a:xfrm>
            <a:off x="138525" y="1793187"/>
            <a:ext cx="3936026" cy="2952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Simulation B</a:t>
            </a:r>
            <a:endParaRPr sz="3600"/>
          </a:p>
        </p:txBody>
      </p:sp>
      <p:sp>
        <p:nvSpPr>
          <p:cNvPr id="224" name="Google Shape;224;p42"/>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Infected people now have a 90% chance to recover and a 10% chance to die after 20 time steps.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Other parameters remain the same as Simulation A.</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Simulation runs until there are zero infected.</a:t>
            </a:r>
            <a:endParaRPr sz="24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Results of Running Sim B</a:t>
            </a:r>
            <a:endParaRPr sz="3600"/>
          </a:p>
        </p:txBody>
      </p:sp>
      <p:pic>
        <p:nvPicPr>
          <p:cNvPr id="230" name="Google Shape;230;p43"/>
          <p:cNvPicPr preferRelativeResize="0"/>
          <p:nvPr/>
        </p:nvPicPr>
        <p:blipFill>
          <a:blip r:embed="rId3">
            <a:alphaModFix/>
          </a:blip>
          <a:stretch>
            <a:fillRect/>
          </a:stretch>
        </p:blipFill>
        <p:spPr>
          <a:xfrm>
            <a:off x="152400" y="1433650"/>
            <a:ext cx="4076907" cy="3057674"/>
          </a:xfrm>
          <a:prstGeom prst="rect">
            <a:avLst/>
          </a:prstGeom>
          <a:noFill/>
          <a:ln>
            <a:noFill/>
          </a:ln>
        </p:spPr>
      </p:pic>
      <p:pic>
        <p:nvPicPr>
          <p:cNvPr id="231" name="Google Shape;231;p43"/>
          <p:cNvPicPr preferRelativeResize="0"/>
          <p:nvPr/>
        </p:nvPicPr>
        <p:blipFill>
          <a:blip r:embed="rId4">
            <a:alphaModFix/>
          </a:blip>
          <a:stretch>
            <a:fillRect/>
          </a:stretch>
        </p:blipFill>
        <p:spPr>
          <a:xfrm>
            <a:off x="4572000" y="1401344"/>
            <a:ext cx="4301600" cy="322620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26"/>
          <p:cNvPicPr preferRelativeResize="0"/>
          <p:nvPr/>
        </p:nvPicPr>
        <p:blipFill>
          <a:blip r:embed="rId3">
            <a:alphaModFix/>
          </a:blip>
          <a:stretch>
            <a:fillRect/>
          </a:stretch>
        </p:blipFill>
        <p:spPr>
          <a:xfrm>
            <a:off x="0" y="720788"/>
            <a:ext cx="9143999" cy="3701924"/>
          </a:xfrm>
          <a:prstGeom prst="rect">
            <a:avLst/>
          </a:prstGeom>
          <a:noFill/>
          <a:ln>
            <a:noFill/>
          </a:ln>
        </p:spPr>
      </p:pic>
      <p:sp>
        <p:nvSpPr>
          <p:cNvPr id="114" name="Google Shape;11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Which Article?</a:t>
            </a:r>
            <a:endParaRPr sz="3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Simulation C</a:t>
            </a:r>
            <a:endParaRPr sz="3600"/>
          </a:p>
        </p:txBody>
      </p:sp>
      <p:sp>
        <p:nvSpPr>
          <p:cNvPr id="237" name="Google Shape;237;p44"/>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Infected people now have a 50% chance to recover and a 50% chance to die after 10 time steps.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Infection Radius = 3 instead of 1</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Grid Size 50x50 with 100 people</a:t>
            </a:r>
            <a:endParaRPr sz="2400">
              <a:solidFill>
                <a:srgbClr val="000000"/>
              </a:solidFill>
            </a:endParaRPr>
          </a:p>
        </p:txBody>
      </p:sp>
      <p:pic>
        <p:nvPicPr>
          <p:cNvPr id="238" name="Google Shape;238;p44"/>
          <p:cNvPicPr preferRelativeResize="0"/>
          <p:nvPr/>
        </p:nvPicPr>
        <p:blipFill>
          <a:blip r:embed="rId3">
            <a:alphaModFix/>
          </a:blip>
          <a:stretch>
            <a:fillRect/>
          </a:stretch>
        </p:blipFill>
        <p:spPr>
          <a:xfrm>
            <a:off x="5329000" y="2779600"/>
            <a:ext cx="3767675" cy="2109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Results of Running Sim C</a:t>
            </a:r>
            <a:endParaRPr sz="3600"/>
          </a:p>
        </p:txBody>
      </p:sp>
      <p:pic>
        <p:nvPicPr>
          <p:cNvPr id="244" name="Google Shape;244;p45"/>
          <p:cNvPicPr preferRelativeResize="0"/>
          <p:nvPr/>
        </p:nvPicPr>
        <p:blipFill>
          <a:blip r:embed="rId3">
            <a:alphaModFix/>
          </a:blip>
          <a:stretch>
            <a:fillRect/>
          </a:stretch>
        </p:blipFill>
        <p:spPr>
          <a:xfrm>
            <a:off x="152400" y="1170125"/>
            <a:ext cx="4371299" cy="3278474"/>
          </a:xfrm>
          <a:prstGeom prst="rect">
            <a:avLst/>
          </a:prstGeom>
          <a:noFill/>
          <a:ln>
            <a:noFill/>
          </a:ln>
        </p:spPr>
      </p:pic>
      <p:pic>
        <p:nvPicPr>
          <p:cNvPr id="245" name="Google Shape;245;p45"/>
          <p:cNvPicPr preferRelativeResize="0"/>
          <p:nvPr/>
        </p:nvPicPr>
        <p:blipFill>
          <a:blip r:embed="rId4">
            <a:alphaModFix/>
          </a:blip>
          <a:stretch>
            <a:fillRect/>
          </a:stretch>
        </p:blipFill>
        <p:spPr>
          <a:xfrm>
            <a:off x="4676099" y="1246325"/>
            <a:ext cx="4315501" cy="32366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Simulation D</a:t>
            </a:r>
            <a:endParaRPr sz="3600"/>
          </a:p>
        </p:txBody>
      </p:sp>
      <p:sp>
        <p:nvSpPr>
          <p:cNvPr id="251" name="Google Shape;251;p4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Using parameters from Simulation B</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Resilience to virus added</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Social Distancing function added</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Wearing masks will increase resilience to virus.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Some people will have higher </a:t>
            </a:r>
            <a:r>
              <a:rPr lang="en" sz="2400">
                <a:solidFill>
                  <a:srgbClr val="000000"/>
                </a:solidFill>
              </a:rPr>
              <a:t>resilience</a:t>
            </a:r>
            <a:r>
              <a:rPr lang="en" sz="2400">
                <a:solidFill>
                  <a:srgbClr val="000000"/>
                </a:solidFill>
              </a:rPr>
              <a:t> than others</a:t>
            </a:r>
            <a:endParaRPr sz="24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Results of Running Sim D</a:t>
            </a:r>
            <a:endParaRPr sz="3600"/>
          </a:p>
        </p:txBody>
      </p:sp>
      <p:pic>
        <p:nvPicPr>
          <p:cNvPr id="257" name="Google Shape;257;p47"/>
          <p:cNvPicPr preferRelativeResize="0"/>
          <p:nvPr/>
        </p:nvPicPr>
        <p:blipFill>
          <a:blip r:embed="rId3">
            <a:alphaModFix/>
          </a:blip>
          <a:stretch>
            <a:fillRect/>
          </a:stretch>
        </p:blipFill>
        <p:spPr>
          <a:xfrm>
            <a:off x="152400" y="1170125"/>
            <a:ext cx="4366574" cy="3274931"/>
          </a:xfrm>
          <a:prstGeom prst="rect">
            <a:avLst/>
          </a:prstGeom>
          <a:noFill/>
          <a:ln>
            <a:noFill/>
          </a:ln>
        </p:spPr>
      </p:pic>
      <p:pic>
        <p:nvPicPr>
          <p:cNvPr id="258" name="Google Shape;258;p47"/>
          <p:cNvPicPr preferRelativeResize="0"/>
          <p:nvPr/>
        </p:nvPicPr>
        <p:blipFill>
          <a:blip r:embed="rId4">
            <a:alphaModFix/>
          </a:blip>
          <a:stretch>
            <a:fillRect/>
          </a:stretch>
        </p:blipFill>
        <p:spPr>
          <a:xfrm>
            <a:off x="4671374" y="1170125"/>
            <a:ext cx="4320226" cy="324016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48"/>
          <p:cNvSpPr txBox="1"/>
          <p:nvPr>
            <p:ph type="title"/>
          </p:nvPr>
        </p:nvSpPr>
        <p:spPr>
          <a:xfrm>
            <a:off x="490250" y="526350"/>
            <a:ext cx="5797500" cy="40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t>Adjustable Attributes</a:t>
            </a:r>
            <a:br>
              <a:rPr b="1" lang="en" sz="3600"/>
            </a:br>
            <a:endParaRPr b="1" sz="1800"/>
          </a:p>
          <a:p>
            <a:pPr indent="-381000" lvl="0" marL="457200" rtl="0" algn="l">
              <a:spcBef>
                <a:spcPts val="0"/>
              </a:spcBef>
              <a:spcAft>
                <a:spcPts val="0"/>
              </a:spcAft>
              <a:buSzPts val="2400"/>
              <a:buChar char="●"/>
            </a:pPr>
            <a:r>
              <a:rPr b="1" lang="en" sz="2400"/>
              <a:t>Population density</a:t>
            </a:r>
            <a:endParaRPr b="1" sz="2400"/>
          </a:p>
          <a:p>
            <a:pPr indent="-381000" lvl="0" marL="457200" rtl="0" algn="l">
              <a:spcBef>
                <a:spcPts val="0"/>
              </a:spcBef>
              <a:spcAft>
                <a:spcPts val="0"/>
              </a:spcAft>
              <a:buSzPts val="2400"/>
              <a:buChar char="●"/>
            </a:pPr>
            <a:r>
              <a:rPr b="1" lang="en" sz="2400"/>
              <a:t>Social distancing/mobility measures</a:t>
            </a:r>
            <a:endParaRPr b="1" sz="2400"/>
          </a:p>
          <a:p>
            <a:pPr indent="-381000" lvl="0" marL="457200" rtl="0" algn="l">
              <a:spcBef>
                <a:spcPts val="0"/>
              </a:spcBef>
              <a:spcAft>
                <a:spcPts val="0"/>
              </a:spcAft>
              <a:buSzPts val="2400"/>
              <a:buChar char="●"/>
            </a:pPr>
            <a:r>
              <a:rPr b="1" lang="en" sz="2400"/>
              <a:t>How resilient one is to illness</a:t>
            </a:r>
            <a:endParaRPr b="1" sz="2400"/>
          </a:p>
          <a:p>
            <a:pPr indent="-381000" lvl="0" marL="457200" rtl="0" algn="l">
              <a:spcBef>
                <a:spcPts val="0"/>
              </a:spcBef>
              <a:spcAft>
                <a:spcPts val="0"/>
              </a:spcAft>
              <a:buSzPts val="2400"/>
              <a:buChar char="●"/>
            </a:pPr>
            <a:r>
              <a:rPr b="1" lang="en" sz="2400"/>
              <a:t>Preventative measures such as masks and hand washing</a:t>
            </a:r>
            <a:endParaRPr b="1" sz="2400"/>
          </a:p>
          <a:p>
            <a:pPr indent="0" lvl="0" marL="457200" rtl="0" algn="l">
              <a:spcBef>
                <a:spcPts val="0"/>
              </a:spcBef>
              <a:spcAft>
                <a:spcPts val="0"/>
              </a:spcAft>
              <a:buNone/>
            </a:pPr>
            <a:r>
              <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4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 and Them</a:t>
            </a:r>
            <a:endParaRPr/>
          </a:p>
        </p:txBody>
      </p:sp>
      <p:sp>
        <p:nvSpPr>
          <p:cNvPr id="269" name="Google Shape;269;p4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Differences in Simulations</a:t>
            </a:r>
            <a:endParaRPr/>
          </a:p>
        </p:txBody>
      </p:sp>
      <p:sp>
        <p:nvSpPr>
          <p:cNvPr id="270" name="Google Shape;270;p4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Handling of Social Distancing</a:t>
            </a:r>
            <a:endParaRPr/>
          </a:p>
          <a:p>
            <a:pPr indent="-342900" lvl="0" marL="457200" rtl="0" algn="l">
              <a:spcBef>
                <a:spcPts val="1600"/>
              </a:spcBef>
              <a:spcAft>
                <a:spcPts val="0"/>
              </a:spcAft>
              <a:buSzPts val="1800"/>
              <a:buChar char="●"/>
            </a:pPr>
            <a:r>
              <a:rPr lang="en"/>
              <a:t>Sample Size</a:t>
            </a:r>
            <a:endParaRPr/>
          </a:p>
          <a:p>
            <a:pPr indent="-342900" lvl="0" marL="457200" rtl="0" algn="l">
              <a:spcBef>
                <a:spcPts val="1600"/>
              </a:spcBef>
              <a:spcAft>
                <a:spcPts val="0"/>
              </a:spcAft>
              <a:buSzPts val="1800"/>
              <a:buChar char="●"/>
            </a:pPr>
            <a:r>
              <a:rPr lang="en"/>
              <a:t>Expertise</a:t>
            </a:r>
            <a:endParaRPr/>
          </a:p>
          <a:p>
            <a:pPr indent="-342900" lvl="0" marL="457200" rtl="0" algn="l">
              <a:spcBef>
                <a:spcPts val="1600"/>
              </a:spcBef>
              <a:spcAft>
                <a:spcPts val="1600"/>
              </a:spcAft>
              <a:buSzPts val="1800"/>
              <a:buChar char="●"/>
            </a:pPr>
            <a:r>
              <a:rPr lang="en"/>
              <a:t>White Box Model</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50"/>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has this simulation taught us?</a:t>
            </a:r>
            <a:endParaRPr sz="3000"/>
          </a:p>
        </p:txBody>
      </p:sp>
      <p:sp>
        <p:nvSpPr>
          <p:cNvPr id="276" name="Google Shape;276;p50"/>
          <p:cNvSpPr txBox="1"/>
          <p:nvPr>
            <p:ph idx="4294967295" type="body"/>
          </p:nvPr>
        </p:nvSpPr>
        <p:spPr>
          <a:xfrm>
            <a:off x="311700" y="1630600"/>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we learned</a:t>
            </a:r>
            <a:endParaRPr sz="1700"/>
          </a:p>
          <a:p>
            <a:pPr indent="-336550" lvl="0" marL="457200" rtl="0" algn="l">
              <a:spcBef>
                <a:spcPts val="1600"/>
              </a:spcBef>
              <a:spcAft>
                <a:spcPts val="0"/>
              </a:spcAft>
              <a:buSzPts val="1700"/>
              <a:buAutoNum type="arabicPeriod"/>
            </a:pPr>
            <a:r>
              <a:rPr lang="en" sz="1700"/>
              <a:t>Socially Distance</a:t>
            </a:r>
            <a:endParaRPr sz="1700"/>
          </a:p>
          <a:p>
            <a:pPr indent="-336550" lvl="0" marL="457200" rtl="0" algn="l">
              <a:spcBef>
                <a:spcPts val="1600"/>
              </a:spcBef>
              <a:spcAft>
                <a:spcPts val="0"/>
              </a:spcAft>
              <a:buSzPts val="1700"/>
              <a:buAutoNum type="arabicPeriod"/>
            </a:pPr>
            <a:r>
              <a:rPr lang="en" sz="1700"/>
              <a:t>Wear a mask and wash your hands.</a:t>
            </a:r>
            <a:endParaRPr sz="1700"/>
          </a:p>
          <a:p>
            <a:pPr indent="-336550" lvl="0" marL="457200" rtl="0" algn="l">
              <a:spcBef>
                <a:spcPts val="1600"/>
              </a:spcBef>
              <a:spcAft>
                <a:spcPts val="0"/>
              </a:spcAft>
              <a:buSzPts val="1700"/>
              <a:buAutoNum type="arabicPeriod"/>
            </a:pPr>
            <a:r>
              <a:rPr lang="en" sz="1700"/>
              <a:t>Disease spreads in  direct proportion  to population density</a:t>
            </a:r>
            <a:endParaRPr sz="1700"/>
          </a:p>
          <a:p>
            <a:pPr indent="-336550" lvl="0" marL="457200" rtl="0" algn="l">
              <a:spcBef>
                <a:spcPts val="1600"/>
              </a:spcBef>
              <a:spcAft>
                <a:spcPts val="1600"/>
              </a:spcAft>
              <a:buSzPts val="1700"/>
              <a:buAutoNum type="arabicPeriod"/>
            </a:pPr>
            <a:r>
              <a:rPr lang="en" sz="1700"/>
              <a:t>Disease can spread quickly if no preventative measures are in place</a:t>
            </a:r>
            <a:endParaRPr sz="1700"/>
          </a:p>
        </p:txBody>
      </p:sp>
      <p:pic>
        <p:nvPicPr>
          <p:cNvPr id="277" name="Google Shape;277;p50"/>
          <p:cNvPicPr preferRelativeResize="0"/>
          <p:nvPr/>
        </p:nvPicPr>
        <p:blipFill>
          <a:blip r:embed="rId3">
            <a:alphaModFix/>
          </a:blip>
          <a:stretch>
            <a:fillRect/>
          </a:stretch>
        </p:blipFill>
        <p:spPr>
          <a:xfrm>
            <a:off x="7530525" y="361925"/>
            <a:ext cx="1301777" cy="1955426"/>
          </a:xfrm>
          <a:prstGeom prst="rect">
            <a:avLst/>
          </a:prstGeom>
          <a:noFill/>
          <a:ln>
            <a:noFill/>
          </a:ln>
        </p:spPr>
      </p:pic>
      <p:pic>
        <p:nvPicPr>
          <p:cNvPr id="278" name="Google Shape;278;p50"/>
          <p:cNvPicPr preferRelativeResize="0"/>
          <p:nvPr/>
        </p:nvPicPr>
        <p:blipFill>
          <a:blip r:embed="rId4">
            <a:alphaModFix/>
          </a:blip>
          <a:stretch>
            <a:fillRect/>
          </a:stretch>
        </p:blipFill>
        <p:spPr>
          <a:xfrm>
            <a:off x="4683150" y="2453000"/>
            <a:ext cx="4149150" cy="2333900"/>
          </a:xfrm>
          <a:prstGeom prst="rect">
            <a:avLst/>
          </a:prstGeom>
          <a:noFill/>
          <a:ln>
            <a:noFill/>
          </a:ln>
        </p:spPr>
      </p:pic>
      <p:pic>
        <p:nvPicPr>
          <p:cNvPr id="279" name="Google Shape;279;p50"/>
          <p:cNvPicPr preferRelativeResize="0"/>
          <p:nvPr/>
        </p:nvPicPr>
        <p:blipFill>
          <a:blip r:embed="rId5">
            <a:alphaModFix/>
          </a:blip>
          <a:stretch>
            <a:fillRect/>
          </a:stretch>
        </p:blipFill>
        <p:spPr>
          <a:xfrm>
            <a:off x="4010250" y="512975"/>
            <a:ext cx="3436775" cy="1494400"/>
          </a:xfrm>
          <a:prstGeom prst="rect">
            <a:avLst/>
          </a:prstGeom>
          <a:noFill/>
          <a:ln>
            <a:noFill/>
          </a:ln>
        </p:spPr>
      </p:pic>
      <p:pic>
        <p:nvPicPr>
          <p:cNvPr id="280" name="Google Shape;280;p50"/>
          <p:cNvPicPr preferRelativeResize="0"/>
          <p:nvPr/>
        </p:nvPicPr>
        <p:blipFill>
          <a:blip r:embed="rId6">
            <a:alphaModFix/>
          </a:blip>
          <a:stretch>
            <a:fillRect/>
          </a:stretch>
        </p:blipFill>
        <p:spPr>
          <a:xfrm>
            <a:off x="7787750" y="2604875"/>
            <a:ext cx="328850" cy="328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51"/>
          <p:cNvSpPr txBox="1"/>
          <p:nvPr/>
        </p:nvSpPr>
        <p:spPr>
          <a:xfrm>
            <a:off x="598375" y="483800"/>
            <a:ext cx="8313600" cy="359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Proxima Nova"/>
                <a:ea typeface="Proxima Nova"/>
                <a:cs typeface="Proxima Nova"/>
                <a:sym typeface="Proxima Nova"/>
              </a:rPr>
              <a:t>If you have any question about the code, feel free to ask it on </a:t>
            </a:r>
            <a:r>
              <a:rPr b="1" lang="en" sz="3000">
                <a:solidFill>
                  <a:srgbClr val="FF0000"/>
                </a:solidFill>
                <a:latin typeface="Proxima Nova"/>
                <a:ea typeface="Proxima Nova"/>
                <a:cs typeface="Proxima Nova"/>
                <a:sym typeface="Proxima Nova"/>
              </a:rPr>
              <a:t>stackoverflow</a:t>
            </a:r>
            <a:endParaRPr b="1" sz="3000">
              <a:solidFill>
                <a:srgbClr val="FF0000"/>
              </a:solidFill>
              <a:latin typeface="Proxima Nova"/>
              <a:ea typeface="Proxima Nova"/>
              <a:cs typeface="Proxima Nova"/>
              <a:sym typeface="Proxima Nova"/>
            </a:endParaRPr>
          </a:p>
          <a:p>
            <a:pPr indent="0" lvl="0" marL="0" rtl="0" algn="ctr">
              <a:spcBef>
                <a:spcPts val="0"/>
              </a:spcBef>
              <a:spcAft>
                <a:spcPts val="0"/>
              </a:spcAft>
              <a:buNone/>
            </a:pPr>
            <a:r>
              <a:t/>
            </a:r>
            <a:endParaRPr b="1" sz="3000">
              <a:solidFill>
                <a:srgbClr val="FF0000"/>
              </a:solidFill>
              <a:latin typeface="Proxima Nova"/>
              <a:ea typeface="Proxima Nova"/>
              <a:cs typeface="Proxima Nova"/>
              <a:sym typeface="Proxima Nova"/>
            </a:endParaRPr>
          </a:p>
          <a:p>
            <a:pPr indent="0" lvl="0" marL="0" rtl="0" algn="ctr">
              <a:spcBef>
                <a:spcPts val="0"/>
              </a:spcBef>
              <a:spcAft>
                <a:spcPts val="0"/>
              </a:spcAft>
              <a:buNone/>
            </a:pPr>
            <a:r>
              <a:rPr b="1" lang="en" sz="3000">
                <a:solidFill>
                  <a:srgbClr val="0000FF"/>
                </a:solidFill>
                <a:latin typeface="Proxima Nova"/>
                <a:ea typeface="Proxima Nova"/>
                <a:cs typeface="Proxima Nova"/>
                <a:sym typeface="Proxima Nova"/>
              </a:rPr>
              <a:t>THANK YOU ;)</a:t>
            </a:r>
            <a:endParaRPr b="1" sz="3000">
              <a:solidFill>
                <a:srgbClr val="0000FF"/>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Why this Article?</a:t>
            </a:r>
            <a:endParaRPr sz="3600"/>
          </a:p>
        </p:txBody>
      </p:sp>
      <p:sp>
        <p:nvSpPr>
          <p:cNvPr id="120" name="Google Shape;120;p27"/>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Easy to navigate the topic</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Intuitive infectious disease simulation presented on fictitious disease, “Simulitis”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Article’s simulations were representative of 4 likely scenarios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Real life constraints (social distancing) on population flow that present possible real solutions</a:t>
            </a:r>
            <a:endParaRPr sz="2400">
              <a:solidFill>
                <a:srgbClr val="000000"/>
              </a:solidFill>
            </a:endParaRPr>
          </a:p>
          <a:p>
            <a:pPr indent="0" lvl="0" marL="457200" rtl="0" algn="l">
              <a:spcBef>
                <a:spcPts val="1600"/>
              </a:spcBef>
              <a:spcAft>
                <a:spcPts val="1600"/>
              </a:spcAft>
              <a:buNone/>
            </a:pPr>
            <a:r>
              <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Simulation Techniques</a:t>
            </a:r>
            <a:endParaRPr sz="3600"/>
          </a:p>
        </p:txBody>
      </p:sp>
      <p:sp>
        <p:nvSpPr>
          <p:cNvPr id="126" name="Google Shape;126;p28"/>
          <p:cNvSpPr txBox="1"/>
          <p:nvPr>
            <p:ph idx="1" type="body"/>
          </p:nvPr>
        </p:nvSpPr>
        <p:spPr>
          <a:xfrm>
            <a:off x="311700" y="1396375"/>
            <a:ext cx="8520600" cy="2081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White</a:t>
            </a:r>
            <a:r>
              <a:rPr lang="en" sz="2400">
                <a:solidFill>
                  <a:srgbClr val="000000"/>
                </a:solidFill>
              </a:rPr>
              <a:t> box Model</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Dynamic Model (varies with time)</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Stochastic (random actions)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Discrete State, Continuous time Simulation.</a:t>
            </a:r>
            <a:endParaRPr sz="2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Exponential Growth in Cases of COVID-19</a:t>
            </a:r>
            <a:endParaRPr/>
          </a:p>
        </p:txBody>
      </p:sp>
      <p:sp>
        <p:nvSpPr>
          <p:cNvPr id="132" name="Google Shape;132;p29"/>
          <p:cNvSpPr txBox="1"/>
          <p:nvPr>
            <p:ph idx="1" type="body"/>
          </p:nvPr>
        </p:nvSpPr>
        <p:spPr>
          <a:xfrm>
            <a:off x="2638175" y="1152475"/>
            <a:ext cx="6194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3" name="Google Shape;133;p29"/>
          <p:cNvPicPr preferRelativeResize="0"/>
          <p:nvPr/>
        </p:nvPicPr>
        <p:blipFill>
          <a:blip r:embed="rId3">
            <a:alphaModFix/>
          </a:blip>
          <a:stretch>
            <a:fillRect/>
          </a:stretch>
        </p:blipFill>
        <p:spPr>
          <a:xfrm>
            <a:off x="2803750" y="1501225"/>
            <a:ext cx="5810250" cy="2971800"/>
          </a:xfrm>
          <a:prstGeom prst="rect">
            <a:avLst/>
          </a:prstGeom>
          <a:noFill/>
          <a:ln>
            <a:noFill/>
          </a:ln>
        </p:spPr>
      </p:pic>
      <p:sp>
        <p:nvSpPr>
          <p:cNvPr id="134" name="Google Shape;134;p29"/>
          <p:cNvSpPr txBox="1"/>
          <p:nvPr/>
        </p:nvSpPr>
        <p:spPr>
          <a:xfrm>
            <a:off x="384200" y="1152475"/>
            <a:ext cx="2253900" cy="33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Proxima Nova"/>
                <a:ea typeface="Proxima Nova"/>
                <a:cs typeface="Proxima Nova"/>
                <a:sym typeface="Proxima Nova"/>
              </a:rPr>
              <a:t>Exponential curve based on doubling of cases every 3 days or so.</a:t>
            </a:r>
            <a:endParaRPr sz="24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Article Simulation (No constraints)</a:t>
            </a:r>
            <a:endParaRPr/>
          </a:p>
        </p:txBody>
      </p:sp>
      <p:sp>
        <p:nvSpPr>
          <p:cNvPr id="140" name="Google Shape;140;p30"/>
          <p:cNvSpPr txBox="1"/>
          <p:nvPr>
            <p:ph idx="1" type="body"/>
          </p:nvPr>
        </p:nvSpPr>
        <p:spPr>
          <a:xfrm>
            <a:off x="4173550" y="1152475"/>
            <a:ext cx="4658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1" name="Google Shape;141;p30"/>
          <p:cNvPicPr preferRelativeResize="0"/>
          <p:nvPr/>
        </p:nvPicPr>
        <p:blipFill>
          <a:blip r:embed="rId3">
            <a:alphaModFix/>
          </a:blip>
          <a:stretch>
            <a:fillRect/>
          </a:stretch>
        </p:blipFill>
        <p:spPr>
          <a:xfrm>
            <a:off x="4286250" y="1235121"/>
            <a:ext cx="4546049" cy="3333754"/>
          </a:xfrm>
          <a:prstGeom prst="rect">
            <a:avLst/>
          </a:prstGeom>
          <a:noFill/>
          <a:ln>
            <a:noFill/>
          </a:ln>
        </p:spPr>
      </p:pic>
      <p:sp>
        <p:nvSpPr>
          <p:cNvPr id="142" name="Google Shape;142;p30"/>
          <p:cNvSpPr txBox="1"/>
          <p:nvPr/>
        </p:nvSpPr>
        <p:spPr>
          <a:xfrm>
            <a:off x="256125" y="1101375"/>
            <a:ext cx="3560400" cy="34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Proxima Nova"/>
                <a:ea typeface="Proxima Nova"/>
                <a:cs typeface="Proxima Nova"/>
                <a:sym typeface="Proxima Nova"/>
              </a:rPr>
              <a:t>@t = 0</a:t>
            </a:r>
            <a:br>
              <a:rPr lang="en" sz="2400">
                <a:latin typeface="Proxima Nova"/>
                <a:ea typeface="Proxima Nova"/>
                <a:cs typeface="Proxima Nova"/>
                <a:sym typeface="Proxima Nova"/>
              </a:rPr>
            </a:br>
            <a:r>
              <a:rPr lang="en" sz="2400">
                <a:latin typeface="Proxima Nova"/>
                <a:ea typeface="Proxima Nova"/>
                <a:cs typeface="Proxima Nova"/>
                <a:sym typeface="Proxima Nova"/>
              </a:rPr>
              <a:t>Pop = 200</a:t>
            </a:r>
            <a:endParaRPr sz="2400">
              <a:latin typeface="Proxima Nova"/>
              <a:ea typeface="Proxima Nova"/>
              <a:cs typeface="Proxima Nova"/>
              <a:sym typeface="Proxima Nova"/>
            </a:endParaRPr>
          </a:p>
          <a:p>
            <a:pPr indent="0" lvl="0" marL="0" rtl="0" algn="l">
              <a:spcBef>
                <a:spcPts val="0"/>
              </a:spcBef>
              <a:spcAft>
                <a:spcPts val="0"/>
              </a:spcAft>
              <a:buNone/>
            </a:pPr>
            <a:r>
              <a:rPr lang="en" sz="2400">
                <a:latin typeface="Proxima Nova"/>
                <a:ea typeface="Proxima Nova"/>
                <a:cs typeface="Proxima Nova"/>
                <a:sym typeface="Proxima Nova"/>
              </a:rPr>
              <a:t>Sick = 1</a:t>
            </a:r>
            <a:endParaRPr sz="2400">
              <a:latin typeface="Proxima Nova"/>
              <a:ea typeface="Proxima Nova"/>
              <a:cs typeface="Proxima Nova"/>
              <a:sym typeface="Proxima Nova"/>
            </a:endParaRPr>
          </a:p>
          <a:p>
            <a:pPr indent="0" lvl="0" marL="0" rtl="0" algn="l">
              <a:spcBef>
                <a:spcPts val="0"/>
              </a:spcBef>
              <a:spcAft>
                <a:spcPts val="0"/>
              </a:spcAft>
              <a:buNone/>
            </a:pPr>
            <a:r>
              <a:t/>
            </a:r>
            <a:endParaRPr sz="2400">
              <a:latin typeface="Proxima Nova"/>
              <a:ea typeface="Proxima Nova"/>
              <a:cs typeface="Proxima Nova"/>
              <a:sym typeface="Proxima Nova"/>
            </a:endParaRPr>
          </a:p>
          <a:p>
            <a:pPr indent="0" lvl="0" marL="0" rtl="0" algn="l">
              <a:spcBef>
                <a:spcPts val="0"/>
              </a:spcBef>
              <a:spcAft>
                <a:spcPts val="0"/>
              </a:spcAft>
              <a:buNone/>
            </a:pPr>
            <a:r>
              <a:rPr lang="en" sz="2400">
                <a:latin typeface="Proxima Nova"/>
                <a:ea typeface="Proxima Nova"/>
                <a:cs typeface="Proxima Nova"/>
                <a:sym typeface="Proxima Nova"/>
              </a:rPr>
              <a:t>Sample is small so we could see the curve steepen greatly, leading to a much larger number infected in larger cities</a:t>
            </a:r>
            <a:endParaRPr sz="2400">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Attempted Quarantine</a:t>
            </a:r>
            <a:endParaRPr/>
          </a:p>
        </p:txBody>
      </p:sp>
      <p:sp>
        <p:nvSpPr>
          <p:cNvPr id="148" name="Google Shape;148;p31"/>
          <p:cNvSpPr txBox="1"/>
          <p:nvPr>
            <p:ph idx="1" type="body"/>
          </p:nvPr>
        </p:nvSpPr>
        <p:spPr>
          <a:xfrm>
            <a:off x="311700" y="1152475"/>
            <a:ext cx="368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Attempting to force Quarantine will work initially, but people will stop complying with time. </a:t>
            </a:r>
            <a:endParaRPr sz="2400">
              <a:solidFill>
                <a:srgbClr val="000000"/>
              </a:solidFill>
            </a:endParaRPr>
          </a:p>
          <a:p>
            <a:pPr indent="0" lvl="0" marL="0" rtl="0" algn="l">
              <a:spcBef>
                <a:spcPts val="1600"/>
              </a:spcBef>
              <a:spcAft>
                <a:spcPts val="1600"/>
              </a:spcAft>
              <a:buNone/>
            </a:pPr>
            <a:r>
              <a:t/>
            </a:r>
            <a:endParaRPr/>
          </a:p>
        </p:txBody>
      </p:sp>
      <p:pic>
        <p:nvPicPr>
          <p:cNvPr id="149" name="Google Shape;149;p31"/>
          <p:cNvPicPr preferRelativeResize="0"/>
          <p:nvPr/>
        </p:nvPicPr>
        <p:blipFill>
          <a:blip r:embed="rId3">
            <a:alphaModFix/>
          </a:blip>
          <a:stretch>
            <a:fillRect/>
          </a:stretch>
        </p:blipFill>
        <p:spPr>
          <a:xfrm>
            <a:off x="4286250" y="1235121"/>
            <a:ext cx="4546049" cy="333375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Moderate Social Distancing</a:t>
            </a:r>
            <a:endParaRPr/>
          </a:p>
        </p:txBody>
      </p:sp>
      <p:sp>
        <p:nvSpPr>
          <p:cNvPr id="155" name="Google Shape;155;p32"/>
          <p:cNvSpPr txBox="1"/>
          <p:nvPr>
            <p:ph idx="1" type="body"/>
          </p:nvPr>
        </p:nvSpPr>
        <p:spPr>
          <a:xfrm>
            <a:off x="311700" y="1158338"/>
            <a:ext cx="3974700" cy="322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Constraint added: 75% of the population practices social distancing</a:t>
            </a:r>
            <a:endParaRPr sz="2400">
              <a:solidFill>
                <a:srgbClr val="000000"/>
              </a:solidFill>
            </a:endParaRPr>
          </a:p>
        </p:txBody>
      </p:sp>
      <p:pic>
        <p:nvPicPr>
          <p:cNvPr id="156" name="Google Shape;156;p32"/>
          <p:cNvPicPr preferRelativeResize="0"/>
          <p:nvPr/>
        </p:nvPicPr>
        <p:blipFill>
          <a:blip r:embed="rId3">
            <a:alphaModFix/>
          </a:blip>
          <a:stretch>
            <a:fillRect/>
          </a:stretch>
        </p:blipFill>
        <p:spPr>
          <a:xfrm>
            <a:off x="4286250" y="1235138"/>
            <a:ext cx="4546049" cy="33337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Extreme</a:t>
            </a:r>
            <a:r>
              <a:rPr lang="en"/>
              <a:t> Social Distancing</a:t>
            </a:r>
            <a:endParaRPr/>
          </a:p>
        </p:txBody>
      </p:sp>
      <p:sp>
        <p:nvSpPr>
          <p:cNvPr id="162" name="Google Shape;162;p33"/>
          <p:cNvSpPr txBox="1"/>
          <p:nvPr>
            <p:ph idx="1" type="body"/>
          </p:nvPr>
        </p:nvSpPr>
        <p:spPr>
          <a:xfrm>
            <a:off x="311700" y="1154613"/>
            <a:ext cx="3974700" cy="319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Constraint tightened: 87.5% of population practices social distancing methods that equate to current “shelter in place” methods.</a:t>
            </a:r>
            <a:endParaRPr sz="2400">
              <a:solidFill>
                <a:srgbClr val="000000"/>
              </a:solidFill>
            </a:endParaRPr>
          </a:p>
        </p:txBody>
      </p:sp>
      <p:pic>
        <p:nvPicPr>
          <p:cNvPr id="163" name="Google Shape;163;p33"/>
          <p:cNvPicPr preferRelativeResize="0"/>
          <p:nvPr/>
        </p:nvPicPr>
        <p:blipFill>
          <a:blip r:embed="rId3">
            <a:alphaModFix/>
          </a:blip>
          <a:stretch>
            <a:fillRect/>
          </a:stretch>
        </p:blipFill>
        <p:spPr>
          <a:xfrm>
            <a:off x="4286250" y="1235096"/>
            <a:ext cx="4546049" cy="333377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